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9" r:id="rId2"/>
    <p:sldId id="259" r:id="rId3"/>
    <p:sldId id="258" r:id="rId4"/>
    <p:sldId id="298" r:id="rId5"/>
    <p:sldId id="256" r:id="rId6"/>
    <p:sldId id="296" r:id="rId7"/>
    <p:sldId id="257" r:id="rId8"/>
    <p:sldId id="260" r:id="rId9"/>
    <p:sldId id="261" r:id="rId10"/>
    <p:sldId id="265" r:id="rId11"/>
    <p:sldId id="262" r:id="rId12"/>
    <p:sldId id="266" r:id="rId13"/>
    <p:sldId id="267" r:id="rId14"/>
    <p:sldId id="268" r:id="rId15"/>
    <p:sldId id="263" r:id="rId16"/>
    <p:sldId id="269" r:id="rId17"/>
    <p:sldId id="270" r:id="rId18"/>
    <p:sldId id="285" r:id="rId19"/>
    <p:sldId id="286" r:id="rId20"/>
    <p:sldId id="287" r:id="rId21"/>
    <p:sldId id="290" r:id="rId22"/>
    <p:sldId id="293" r:id="rId23"/>
    <p:sldId id="295" r:id="rId24"/>
    <p:sldId id="294" r:id="rId25"/>
    <p:sldId id="28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DCA-EB5E-5543-B402-5A2306D54540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E1B-960B-2347-A9EF-AB36AD7D0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6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DCA-EB5E-5543-B402-5A2306D54540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E1B-960B-2347-A9EF-AB36AD7D0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DCA-EB5E-5543-B402-5A2306D54540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E1B-960B-2347-A9EF-AB36AD7D0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1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DCA-EB5E-5543-B402-5A2306D54540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E1B-960B-2347-A9EF-AB36AD7D0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7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DCA-EB5E-5543-B402-5A2306D54540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E1B-960B-2347-A9EF-AB36AD7D0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30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DCA-EB5E-5543-B402-5A2306D54540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E1B-960B-2347-A9EF-AB36AD7D0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58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DCA-EB5E-5543-B402-5A2306D54540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E1B-960B-2347-A9EF-AB36AD7D0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DCA-EB5E-5543-B402-5A2306D54540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E1B-960B-2347-A9EF-AB36AD7D0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39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DCA-EB5E-5543-B402-5A2306D54540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E1B-960B-2347-A9EF-AB36AD7D0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33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DCA-EB5E-5543-B402-5A2306D54540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E1B-960B-2347-A9EF-AB36AD7D0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DCA-EB5E-5543-B402-5A2306D54540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BE1B-960B-2347-A9EF-AB36AD7D0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79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60DCA-EB5E-5543-B402-5A2306D54540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2BE1B-960B-2347-A9EF-AB36AD7D0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719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.sv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.sv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svg"/><Relationship Id="rId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9AEF-3F7B-E64C-B77E-C3402468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/>
              <a:t>为你们感谢神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EF753-CEAB-6340-BD24-12D6DE1A4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以弗所书</a:t>
            </a:r>
            <a:r>
              <a:rPr lang="en-US" altLang="zh-CN" sz="3600" dirty="0"/>
              <a:t>1:16</a:t>
            </a:r>
            <a:r>
              <a:rPr lang="zh-CN" altLang="en-US" sz="3600" dirty="0"/>
              <a:t>“就不住地</a:t>
            </a:r>
            <a:r>
              <a:rPr lang="zh-CN" altLang="en-US" sz="3600" dirty="0">
                <a:solidFill>
                  <a:srgbClr val="FF0000"/>
                </a:solidFill>
              </a:rPr>
              <a:t>为你们献上感谢</a:t>
            </a:r>
            <a:r>
              <a:rPr lang="zh-CN" altLang="en-US" sz="3600" dirty="0"/>
              <a:t>。”</a:t>
            </a:r>
            <a:endParaRPr lang="en-HK" altLang="zh-CN" sz="3600" dirty="0"/>
          </a:p>
          <a:p>
            <a:r>
              <a:rPr lang="zh-CN" altLang="en-US" sz="3600" dirty="0"/>
              <a:t>帖撒罗尼迦前书 </a:t>
            </a:r>
            <a:r>
              <a:rPr lang="en-US" altLang="zh-CN" sz="3600" dirty="0"/>
              <a:t>1:2</a:t>
            </a:r>
            <a:r>
              <a:rPr lang="zh-CN" altLang="en-US" sz="3600" dirty="0"/>
              <a:t> “我们常常</a:t>
            </a:r>
            <a:r>
              <a:rPr lang="zh-CN" altLang="en-US" sz="3600" dirty="0">
                <a:solidFill>
                  <a:srgbClr val="FF0000"/>
                </a:solidFill>
              </a:rPr>
              <a:t>为你们众人感谢　神</a:t>
            </a:r>
            <a:r>
              <a:rPr lang="zh-CN" altLang="en-US" sz="3600" dirty="0"/>
              <a:t>，祷告的时候提到你们。”</a:t>
            </a:r>
            <a:endParaRPr lang="en-HK" altLang="zh-CN" sz="3600" dirty="0"/>
          </a:p>
          <a:p>
            <a:r>
              <a:rPr lang="zh-CN" altLang="en-US" sz="3600" dirty="0"/>
              <a:t>帖撒罗尼迦后书 </a:t>
            </a:r>
            <a:r>
              <a:rPr lang="en-US" altLang="zh-CN" sz="3600" dirty="0"/>
              <a:t>1:3</a:t>
            </a:r>
            <a:r>
              <a:rPr lang="zh-CN" altLang="en-US" sz="3600" dirty="0"/>
              <a:t>“弟兄们，我们应该常常</a:t>
            </a:r>
            <a:r>
              <a:rPr lang="zh-CN" altLang="en-US" sz="3600" dirty="0">
                <a:solidFill>
                  <a:srgbClr val="FF0000"/>
                </a:solidFill>
              </a:rPr>
              <a:t>为你们感谢　神</a:t>
            </a:r>
            <a:r>
              <a:rPr lang="zh-CN" altLang="en-US" sz="3600" dirty="0"/>
              <a:t>，这是合适的。因为你们的信心格外长进，你们众人彼此相爱的心也在增加。 ”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5060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1887-BE41-434F-93E5-B401F830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5941" cy="1325563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1.</a:t>
            </a:r>
            <a:r>
              <a:rPr lang="zh-CN" altLang="en-US" sz="4800" dirty="0"/>
              <a:t> </a:t>
            </a:r>
            <a:r>
              <a:rPr lang="en-GB" sz="4800" dirty="0" err="1"/>
              <a:t>一心一意的教会爱使徒见证</a:t>
            </a:r>
            <a:r>
              <a:rPr lang="zh-CN" altLang="en-US" sz="4800" dirty="0"/>
              <a:t>（</a:t>
            </a:r>
            <a:r>
              <a:rPr lang="en-US" altLang="zh-CN" sz="4800" dirty="0"/>
              <a:t>4:32-35</a:t>
            </a:r>
            <a:r>
              <a:rPr lang="zh-CN" altLang="en-US" sz="4800" dirty="0"/>
              <a:t>）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ECEF-28FE-EA42-9206-5B324E321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我们是个大家庭</a:t>
            </a:r>
            <a:endParaRPr lang="en-HK" altLang="zh-CN" sz="4000" dirty="0"/>
          </a:p>
          <a:p>
            <a:r>
              <a:rPr lang="en-GB" sz="4000" dirty="0" err="1"/>
              <a:t>教会需要爱使徒见证才能一心一意</a:t>
            </a:r>
            <a:endParaRPr lang="en-GB" sz="4000" dirty="0"/>
          </a:p>
          <a:p>
            <a:r>
              <a:rPr lang="zh-CN" altLang="en-US" sz="4000" dirty="0"/>
              <a:t>没有合一的为了合一</a:t>
            </a:r>
            <a:endParaRPr lang="en-HK" altLang="zh-CN" sz="4000" dirty="0"/>
          </a:p>
          <a:p>
            <a:r>
              <a:rPr lang="zh-CN" altLang="en-US" sz="4000" dirty="0"/>
              <a:t>“使徒以大能见证主耶稣复活”的例子</a:t>
            </a:r>
          </a:p>
        </p:txBody>
      </p:sp>
    </p:spTree>
    <p:extLst>
      <p:ext uri="{BB962C8B-B14F-4D97-AF65-F5344CB8AC3E}">
        <p14:creationId xmlns:p14="http://schemas.microsoft.com/office/powerpoint/2010/main" val="55660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1887-BE41-434F-93E5-B401F830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400" dirty="0"/>
              <a:t>2.</a:t>
            </a:r>
            <a:r>
              <a:rPr lang="zh-CN" altLang="en-US" sz="5400" dirty="0"/>
              <a:t> 巴拿巴爱使徒的见证和牺牲钱财（</a:t>
            </a:r>
            <a:r>
              <a:rPr lang="en-US" altLang="zh-CN" sz="5400" dirty="0"/>
              <a:t>4:36-37</a:t>
            </a:r>
            <a:r>
              <a:rPr lang="zh-CN" altLang="en-US" sz="5400" dirty="0"/>
              <a:t>）</a:t>
            </a:r>
            <a:endParaRPr lang="en-HK" altLang="zh-CN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ECEF-28FE-EA42-9206-5B324E321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/>
              <a:t> </a:t>
            </a:r>
            <a:r>
              <a:rPr lang="en-US" altLang="zh-CN" sz="4000" b="1" dirty="0"/>
              <a:t>36 </a:t>
            </a:r>
            <a:r>
              <a:rPr lang="zh-CN" altLang="en-US" sz="4000" dirty="0"/>
              <a:t>有一个利未人，名叫约瑟，使徒称他为</a:t>
            </a:r>
            <a:r>
              <a:rPr lang="zh-CN" altLang="en-US" sz="4000" dirty="0">
                <a:solidFill>
                  <a:srgbClr val="FF0000"/>
                </a:solidFill>
              </a:rPr>
              <a:t>巴拿巴</a:t>
            </a:r>
            <a:r>
              <a:rPr lang="zh-CN" altLang="en-US" sz="4000" dirty="0"/>
              <a:t>（巴拿巴翻出来就是安慰之子），生在塞浦路斯。 </a:t>
            </a:r>
            <a:r>
              <a:rPr lang="en-US" altLang="zh-CN" sz="4000" b="1" dirty="0"/>
              <a:t>37 </a:t>
            </a:r>
            <a:r>
              <a:rPr lang="zh-CN" altLang="en-US" sz="4000" dirty="0"/>
              <a:t>他有田地，也卖了，把钱拿来，放在使徒脚前。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7598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1887-BE41-434F-93E5-B401F830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400" dirty="0"/>
              <a:t>2.</a:t>
            </a:r>
            <a:r>
              <a:rPr lang="zh-CN" altLang="en-US" sz="5400" dirty="0"/>
              <a:t> 巴拿巴爱使徒的见证和牺牲钱财（</a:t>
            </a:r>
            <a:r>
              <a:rPr lang="en-US" altLang="zh-CN" sz="5400" dirty="0"/>
              <a:t>4:36-37</a:t>
            </a:r>
            <a:r>
              <a:rPr lang="zh-CN" altLang="en-US" sz="5400" dirty="0"/>
              <a:t>）</a:t>
            </a:r>
            <a:endParaRPr lang="en-HK" altLang="zh-CN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ECEF-28FE-EA42-9206-5B324E321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他们所有房子都卖了吗</a:t>
            </a:r>
            <a:r>
              <a:rPr lang="zh-CN" altLang="en-US" sz="4000" dirty="0"/>
              <a:t>？</a:t>
            </a:r>
            <a:endParaRPr lang="en-HK" altLang="zh-CN" sz="4000" dirty="0"/>
          </a:p>
          <a:p>
            <a:r>
              <a:rPr lang="en-US" altLang="zh-CN" sz="4000" dirty="0"/>
              <a:t>5000</a:t>
            </a:r>
            <a:r>
              <a:rPr lang="zh-CN" altLang="en-US" sz="4000" dirty="0"/>
              <a:t>多人肯定有一些有钱</a:t>
            </a:r>
            <a:r>
              <a:rPr lang="zh-CN" altLang="en-GB" sz="4000" dirty="0"/>
              <a:t>的房东</a:t>
            </a:r>
            <a:endParaRPr lang="en-HK" altLang="zh-CN" sz="4000" dirty="0"/>
          </a:p>
          <a:p>
            <a:r>
              <a:rPr lang="zh-CN" altLang="en-US" sz="4000" dirty="0"/>
              <a:t>“放在使徒脚前”</a:t>
            </a:r>
            <a:endParaRPr lang="en-HK" altLang="zh-CN" sz="4000" dirty="0"/>
          </a:p>
          <a:p>
            <a:r>
              <a:rPr lang="zh-CN" altLang="en-US" sz="4000" dirty="0"/>
              <a:t>使徒管</a:t>
            </a:r>
            <a:r>
              <a:rPr lang="en-US" altLang="zh-CN" sz="4000" dirty="0"/>
              <a:t>-</a:t>
            </a:r>
            <a:r>
              <a:rPr lang="zh-CN" altLang="en-US" sz="4000" dirty="0"/>
              <a:t>让神安排的人管理是个智慧的决定</a:t>
            </a:r>
            <a:endParaRPr lang="en-HK" altLang="zh-CN" sz="4000" dirty="0"/>
          </a:p>
          <a:p>
            <a:r>
              <a:rPr lang="zh-CN" altLang="en-US" sz="4000" dirty="0"/>
              <a:t>圣安德烈堂的</a:t>
            </a:r>
            <a:r>
              <a:rPr lang="en-US" altLang="zh-CN" sz="4000" dirty="0"/>
              <a:t>《</a:t>
            </a:r>
            <a:r>
              <a:rPr lang="zh-CN" altLang="en-US" sz="4000" dirty="0"/>
              <a:t>危机基金</a:t>
            </a:r>
            <a:r>
              <a:rPr lang="en-US" altLang="zh-CN" sz="4000" dirty="0"/>
              <a:t>》</a:t>
            </a:r>
            <a:r>
              <a:rPr lang="zh-CN" altLang="en-US" sz="4000" dirty="0"/>
              <a:t>（</a:t>
            </a:r>
            <a:r>
              <a:rPr lang="en-US" altLang="zh-CN" sz="4000" dirty="0"/>
              <a:t>CARE</a:t>
            </a:r>
            <a:r>
              <a:rPr lang="zh-CN" altLang="en-US" sz="4000" dirty="0"/>
              <a:t> </a:t>
            </a:r>
            <a:r>
              <a:rPr lang="en-US" altLang="zh-CN" sz="4000" dirty="0"/>
              <a:t>FUND</a:t>
            </a:r>
            <a:r>
              <a:rPr lang="zh-CN" altLang="en-US" sz="4000" dirty="0"/>
              <a:t>）</a:t>
            </a:r>
            <a:endParaRPr lang="en-HK" altLang="zh-CN" sz="4000" dirty="0"/>
          </a:p>
          <a:p>
            <a:r>
              <a:rPr lang="zh-CN" altLang="en-US" sz="4000" dirty="0"/>
              <a:t>普通话堂的探访小组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07507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1887-BE41-434F-93E5-B401F830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400" dirty="0"/>
              <a:t>2.</a:t>
            </a:r>
            <a:r>
              <a:rPr lang="zh-CN" altLang="en-US" sz="5400" dirty="0"/>
              <a:t> 巴拿巴爱使徒的见证和牺牲钱财（</a:t>
            </a:r>
            <a:r>
              <a:rPr lang="en-US" altLang="zh-CN" sz="5400" dirty="0"/>
              <a:t>4:36-37</a:t>
            </a:r>
            <a:r>
              <a:rPr lang="zh-CN" altLang="en-US" sz="5400" dirty="0"/>
              <a:t>）</a:t>
            </a:r>
            <a:endParaRPr lang="en-HK" altLang="zh-CN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ECEF-28FE-EA42-9206-5B324E321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4" y="2817340"/>
            <a:ext cx="3336324" cy="195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err="1"/>
              <a:t>重视使徒的见证</a:t>
            </a:r>
            <a:endParaRPr lang="en-GB" sz="6000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B2F527F-7C82-9B40-90F4-91628D14F9A5}"/>
              </a:ext>
            </a:extLst>
          </p:cNvPr>
          <p:cNvSpPr/>
          <p:nvPr/>
        </p:nvSpPr>
        <p:spPr>
          <a:xfrm>
            <a:off x="4174525" y="3008870"/>
            <a:ext cx="3412138" cy="1248032"/>
          </a:xfrm>
          <a:prstGeom prst="rightArrow">
            <a:avLst>
              <a:gd name="adj1" fmla="val 50000"/>
              <a:gd name="adj2" fmla="val 86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DAAB41-757F-9845-B4BE-FBE139AA1CA7}"/>
              </a:ext>
            </a:extLst>
          </p:cNvPr>
          <p:cNvSpPr txBox="1">
            <a:spLocks/>
          </p:cNvSpPr>
          <p:nvPr/>
        </p:nvSpPr>
        <p:spPr>
          <a:xfrm>
            <a:off x="8017476" y="2275701"/>
            <a:ext cx="3336324" cy="2714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6000" dirty="0" err="1"/>
              <a:t>真正的信徒会彼此相爱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75207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1887-BE41-434F-93E5-B401F830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400" dirty="0"/>
              <a:t>2.</a:t>
            </a:r>
            <a:r>
              <a:rPr lang="zh-CN" altLang="en-US" sz="5400" dirty="0"/>
              <a:t> 巴拿巴爱使徒的见证和牺牲钱财（</a:t>
            </a:r>
            <a:r>
              <a:rPr lang="en-US" altLang="zh-CN" sz="5400" dirty="0"/>
              <a:t>4:36-37</a:t>
            </a:r>
            <a:r>
              <a:rPr lang="zh-CN" altLang="en-US" sz="5400" dirty="0"/>
              <a:t>）</a:t>
            </a:r>
            <a:endParaRPr lang="en-HK" altLang="zh-CN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ECEF-28FE-EA42-9206-5B324E321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4000" dirty="0" err="1"/>
              <a:t>牧师会问我牧师朋友</a:t>
            </a:r>
            <a:r>
              <a:rPr lang="zh-CN" altLang="en-US" sz="4000" dirty="0"/>
              <a:t>：“你怎么让你教会</a:t>
            </a:r>
            <a:r>
              <a:rPr lang="zh-CN" altLang="en-HK" sz="4000" dirty="0"/>
              <a:t>的信徒奉献</a:t>
            </a:r>
            <a:r>
              <a:rPr lang="zh-CN" altLang="en-US" sz="4000" dirty="0"/>
              <a:t>？”</a:t>
            </a:r>
            <a:endParaRPr lang="en-HK" altLang="zh-CN" sz="4000" dirty="0"/>
          </a:p>
          <a:p>
            <a:r>
              <a:rPr lang="zh-CN" altLang="en-US" sz="4000" dirty="0"/>
              <a:t>牧师朋友回答“讲神经和祷告”</a:t>
            </a:r>
            <a:endParaRPr lang="en-HK" altLang="zh-CN" sz="4000" dirty="0"/>
          </a:p>
          <a:p>
            <a:r>
              <a:rPr lang="zh-CN" altLang="en-US" sz="4000" dirty="0"/>
              <a:t>牧师会的牧师“你有什么方法或者技巧？”</a:t>
            </a:r>
            <a:endParaRPr lang="en-HK" altLang="zh-CN" sz="4000" dirty="0"/>
          </a:p>
          <a:p>
            <a:r>
              <a:rPr lang="zh-CN" altLang="en-US" sz="4000" dirty="0"/>
              <a:t>牧师朋友回答“讲神经和祷告”</a:t>
            </a:r>
            <a:endParaRPr lang="en-HK" altLang="zh-CN" sz="4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3354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1887-BE41-434F-93E5-B401F830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400" dirty="0"/>
              <a:t>3.</a:t>
            </a:r>
            <a:r>
              <a:rPr lang="zh-CN" altLang="en-US" sz="5400" dirty="0"/>
              <a:t>亚拿尼亚和</a:t>
            </a:r>
            <a:r>
              <a:rPr lang="zh-CN" altLang="en-HK" sz="5400" dirty="0"/>
              <a:t>撒非喇</a:t>
            </a:r>
            <a:r>
              <a:rPr lang="zh-CN" altLang="en-US" sz="5400" dirty="0"/>
              <a:t>爱钱财和牺牲使徒的见证（</a:t>
            </a:r>
            <a:r>
              <a:rPr lang="en-US" altLang="zh-CN" sz="5400" dirty="0"/>
              <a:t>5:1-16</a:t>
            </a:r>
            <a:r>
              <a:rPr lang="zh-CN" altLang="en-US" sz="5400" dirty="0"/>
              <a:t>）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ECEF-28FE-EA42-9206-5B324E321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犯了什么罪？犯什么错？</a:t>
            </a:r>
            <a:endParaRPr lang="en-HK" altLang="zh-CN" sz="4000" dirty="0"/>
          </a:p>
          <a:p>
            <a:pPr lvl="2"/>
            <a:r>
              <a:rPr lang="zh-CN" altLang="en-US" sz="3200" dirty="0"/>
              <a:t>没有被逼的卖田地</a:t>
            </a:r>
            <a:endParaRPr lang="en-HK" altLang="zh-CN" sz="3200" dirty="0"/>
          </a:p>
          <a:p>
            <a:pPr lvl="2"/>
            <a:r>
              <a:rPr lang="zh-CN" altLang="en-US" sz="3200" dirty="0"/>
              <a:t>应该是假装全都给使徒了</a:t>
            </a:r>
            <a:endParaRPr lang="en-HK" altLang="zh-CN" sz="3200" dirty="0"/>
          </a:p>
          <a:p>
            <a:r>
              <a:rPr lang="en-US" altLang="zh-CN" sz="4000" dirty="0"/>
              <a:t>4</a:t>
            </a:r>
            <a:r>
              <a:rPr lang="zh-CN" altLang="en-US" sz="4000" dirty="0"/>
              <a:t>节下：“</a:t>
            </a:r>
            <a:r>
              <a:rPr lang="zh-CN" altLang="en-US" sz="3200" dirty="0"/>
              <a:t>你不是欺骗人，是欺骗　神！”</a:t>
            </a:r>
            <a:endParaRPr lang="en-HK" altLang="zh-CN" sz="3200" dirty="0"/>
          </a:p>
          <a:p>
            <a:r>
              <a:rPr lang="zh-CN" altLang="en-US" sz="4000" dirty="0"/>
              <a:t>老公和老婆 </a:t>
            </a:r>
            <a:r>
              <a:rPr lang="en-US" altLang="zh-CN" sz="4000" dirty="0"/>
              <a:t>–</a:t>
            </a:r>
            <a:r>
              <a:rPr lang="zh-CN" altLang="en-US" sz="4000" dirty="0"/>
              <a:t> 有点像亚当和夏娃在创世纪</a:t>
            </a:r>
            <a:r>
              <a:rPr lang="en-US" altLang="zh-CN" sz="4000" dirty="0"/>
              <a:t>3</a:t>
            </a:r>
            <a:r>
              <a:rPr lang="zh-CN" altLang="en-US" sz="4000" dirty="0"/>
              <a:t>章</a:t>
            </a:r>
            <a:endParaRPr lang="en-HK" altLang="zh-CN" sz="4000" dirty="0"/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6123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1887-BE41-434F-93E5-B401F830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400" dirty="0"/>
              <a:t>3.</a:t>
            </a:r>
            <a:r>
              <a:rPr lang="zh-CN" altLang="en-US" sz="5400" dirty="0"/>
              <a:t>亚拿尼亚和</a:t>
            </a:r>
            <a:r>
              <a:rPr lang="zh-CN" altLang="en-HK" sz="5400" dirty="0"/>
              <a:t>撒非喇</a:t>
            </a:r>
            <a:r>
              <a:rPr lang="zh-CN" altLang="en-US" sz="5400" dirty="0"/>
              <a:t>爱钱财和牺牲使徒的见证（</a:t>
            </a:r>
            <a:r>
              <a:rPr lang="en-US" altLang="zh-CN" sz="5400" dirty="0"/>
              <a:t>5:1-16</a:t>
            </a:r>
            <a:r>
              <a:rPr lang="zh-CN" altLang="en-US" sz="5400" dirty="0"/>
              <a:t>）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ECEF-28FE-EA42-9206-5B324E321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为什么神有这样的反应？</a:t>
            </a:r>
            <a:endParaRPr lang="en-HK" altLang="zh-CN" sz="3600" dirty="0"/>
          </a:p>
          <a:p>
            <a:pPr lvl="2"/>
            <a:r>
              <a:rPr lang="en-US" altLang="zh-CN" sz="2800" dirty="0"/>
              <a:t>9</a:t>
            </a:r>
            <a:r>
              <a:rPr lang="zh-CN" altLang="en-US" sz="2800" dirty="0"/>
              <a:t>节：“</a:t>
            </a:r>
            <a:r>
              <a:rPr lang="zh-CN" altLang="en-US" dirty="0"/>
              <a:t>你们为什么</a:t>
            </a:r>
            <a:r>
              <a:rPr lang="zh-CN" altLang="en-US" dirty="0">
                <a:solidFill>
                  <a:srgbClr val="FF0000"/>
                </a:solidFill>
              </a:rPr>
              <a:t>同谋</a:t>
            </a:r>
            <a:r>
              <a:rPr lang="zh-CN" altLang="en-US" dirty="0"/>
              <a:t>来试探主的灵呢？</a:t>
            </a:r>
            <a:r>
              <a:rPr lang="zh-CN" altLang="en-US" sz="2800" dirty="0"/>
              <a:t>”</a:t>
            </a:r>
            <a:endParaRPr lang="en-HK" altLang="zh-CN" sz="2800" dirty="0"/>
          </a:p>
          <a:p>
            <a:r>
              <a:rPr lang="zh-CN" altLang="en-US" sz="3600" dirty="0"/>
              <a:t>神统治祂的教会</a:t>
            </a:r>
            <a:endParaRPr lang="en-HK" altLang="zh-CN" sz="3600" dirty="0"/>
          </a:p>
          <a:p>
            <a:endParaRPr lang="en-HK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39743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1887-BE41-434F-93E5-B401F830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400" dirty="0"/>
              <a:t>3.</a:t>
            </a:r>
            <a:r>
              <a:rPr lang="zh-CN" altLang="en-US" sz="5400" dirty="0"/>
              <a:t>亚拿尼亚和</a:t>
            </a:r>
            <a:r>
              <a:rPr lang="zh-CN" altLang="en-HK" sz="5400" dirty="0"/>
              <a:t>撒非喇</a:t>
            </a:r>
            <a:r>
              <a:rPr lang="zh-CN" altLang="en-US" sz="5400" dirty="0"/>
              <a:t>爱钱财和牺牲使徒的见证（</a:t>
            </a:r>
            <a:r>
              <a:rPr lang="en-US" altLang="zh-CN" sz="5400" dirty="0"/>
              <a:t>5:1-16</a:t>
            </a:r>
            <a:r>
              <a:rPr lang="zh-CN" altLang="en-US" sz="5400" dirty="0"/>
              <a:t>）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ECEF-28FE-EA42-9206-5B324E321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为什么今天这样的事情没有发生？（感谢神！）</a:t>
            </a:r>
          </a:p>
        </p:txBody>
      </p:sp>
    </p:spTree>
    <p:extLst>
      <p:ext uri="{BB962C8B-B14F-4D97-AF65-F5344CB8AC3E}">
        <p14:creationId xmlns:p14="http://schemas.microsoft.com/office/powerpoint/2010/main" val="4215541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8FBCB4-5B6E-2246-8B4C-901422520061}"/>
              </a:ext>
            </a:extLst>
          </p:cNvPr>
          <p:cNvCxnSpPr>
            <a:cxnSpLocks/>
          </p:cNvCxnSpPr>
          <p:nvPr/>
        </p:nvCxnSpPr>
        <p:spPr>
          <a:xfrm flipV="1">
            <a:off x="0" y="4500563"/>
            <a:ext cx="12192000" cy="1"/>
          </a:xfrm>
          <a:prstGeom prst="line">
            <a:avLst/>
          </a:prstGeom>
          <a:ln w="130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009FC1-0785-5F48-AD4F-873742654E1F}"/>
              </a:ext>
            </a:extLst>
          </p:cNvPr>
          <p:cNvSpPr txBox="1"/>
          <p:nvPr/>
        </p:nvSpPr>
        <p:spPr>
          <a:xfrm>
            <a:off x="1514475" y="5057774"/>
            <a:ext cx="3157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1-15</a:t>
            </a:r>
            <a:endParaRPr lang="en-GB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C12FD-530F-FF4A-AE1F-46DC9161F21C}"/>
              </a:ext>
            </a:extLst>
          </p:cNvPr>
          <p:cNvSpPr txBox="1"/>
          <p:nvPr/>
        </p:nvSpPr>
        <p:spPr>
          <a:xfrm>
            <a:off x="8210550" y="5057774"/>
            <a:ext cx="3157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/>
              <a:t>16-28</a:t>
            </a:r>
            <a:endParaRPr lang="en-GB" sz="4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40665B-A872-9047-81D3-BF4E9D1599BF}"/>
              </a:ext>
            </a:extLst>
          </p:cNvPr>
          <p:cNvCxnSpPr/>
          <p:nvPr/>
        </p:nvCxnSpPr>
        <p:spPr>
          <a:xfrm>
            <a:off x="6096000" y="3800475"/>
            <a:ext cx="0" cy="70008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9C7C26-742E-6E4C-B56F-EF4E43C2896A}"/>
              </a:ext>
            </a:extLst>
          </p:cNvPr>
          <p:cNvSpPr txBox="1"/>
          <p:nvPr/>
        </p:nvSpPr>
        <p:spPr>
          <a:xfrm>
            <a:off x="271463" y="1834217"/>
            <a:ext cx="4786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HK" sz="4000" dirty="0"/>
              <a:t>第二章</a:t>
            </a:r>
            <a:r>
              <a:rPr lang="zh-CN" altLang="en-US" sz="4000" dirty="0"/>
              <a:t>先知约珥（</a:t>
            </a:r>
            <a:r>
              <a:rPr lang="en-US" altLang="zh-CN" sz="4000" dirty="0"/>
              <a:t>2:16-21</a:t>
            </a:r>
            <a:r>
              <a:rPr lang="zh-CN" altLang="en-US" sz="4000" dirty="0"/>
              <a:t>）</a:t>
            </a:r>
            <a:endParaRPr lang="en-GB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1BA9AD-5BC9-5C41-A435-4EFF6C2A7B87}"/>
              </a:ext>
            </a:extLst>
          </p:cNvPr>
          <p:cNvSpPr txBox="1"/>
          <p:nvPr/>
        </p:nvSpPr>
        <p:spPr>
          <a:xfrm>
            <a:off x="6367469" y="1834217"/>
            <a:ext cx="5824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从</a:t>
            </a:r>
            <a:r>
              <a:rPr lang="zh-CN" altLang="en-HK" sz="4000" dirty="0"/>
              <a:t>第</a:t>
            </a:r>
            <a:r>
              <a:rPr lang="en-US" altLang="zh-CN" sz="4000" dirty="0"/>
              <a:t>15</a:t>
            </a:r>
            <a:r>
              <a:rPr lang="zh-CN" altLang="en-HK" sz="4000" dirty="0"/>
              <a:t>章</a:t>
            </a:r>
            <a:r>
              <a:rPr lang="zh-CN" altLang="en-US" sz="4000" dirty="0"/>
              <a:t>先知阿莫斯（</a:t>
            </a:r>
            <a:r>
              <a:rPr lang="en-US" altLang="zh-CN" sz="4000" dirty="0"/>
              <a:t>15:1, 5, 16-18</a:t>
            </a:r>
            <a:r>
              <a:rPr lang="zh-CN" altLang="en-US" sz="4000" dirty="0"/>
              <a:t>）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82175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1887-BE41-434F-93E5-B401F830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400" dirty="0"/>
              <a:t>3.</a:t>
            </a:r>
            <a:r>
              <a:rPr lang="zh-CN" altLang="en-US" sz="5400" dirty="0"/>
              <a:t>亚拿尼亚和</a:t>
            </a:r>
            <a:r>
              <a:rPr lang="zh-CN" altLang="en-HK" sz="5400" dirty="0"/>
              <a:t>撒非喇</a:t>
            </a:r>
            <a:r>
              <a:rPr lang="zh-CN" altLang="en-US" sz="5400" dirty="0"/>
              <a:t>爱钱财和牺牲使徒的见证（</a:t>
            </a:r>
            <a:r>
              <a:rPr lang="en-US" altLang="zh-CN" sz="5400" dirty="0"/>
              <a:t>5:1-16</a:t>
            </a:r>
            <a:r>
              <a:rPr lang="zh-CN" altLang="en-US" sz="5400" dirty="0"/>
              <a:t>）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ECEF-28FE-EA42-9206-5B324E321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1" dirty="0"/>
              <a:t>15 </a:t>
            </a:r>
            <a:r>
              <a:rPr lang="zh-CN" altLang="en-US" sz="4000" dirty="0"/>
              <a:t>甚至有人将病人抬到街上，放在床上或褥子上，好让彼得走过来的时候，或者影子投在一些人身上。 </a:t>
            </a:r>
            <a:r>
              <a:rPr lang="en-US" altLang="zh-CN" sz="4000" b="1" dirty="0"/>
              <a:t>16 </a:t>
            </a:r>
            <a:r>
              <a:rPr lang="zh-CN" altLang="en-US" sz="4000" dirty="0"/>
              <a:t>还有许多人带着病人和被污灵缠磨的，从耶路撒冷四围的城镇来，他们</a:t>
            </a:r>
            <a:r>
              <a:rPr lang="zh-CN" altLang="en-US" sz="4000" dirty="0">
                <a:solidFill>
                  <a:srgbClr val="FF0000"/>
                </a:solidFill>
              </a:rPr>
              <a:t>全都得了医治</a:t>
            </a:r>
            <a:r>
              <a:rPr lang="zh-CN" altLang="en-US" sz="4000" dirty="0"/>
              <a:t>。</a:t>
            </a:r>
          </a:p>
          <a:p>
            <a:pPr marL="0" indent="0">
              <a:buNone/>
            </a:pP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80690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2F8D26-204C-7443-8FA2-8A44AE0FB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936" b="20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89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1AEC-A6B8-AB44-8412-FC03CD86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《</a:t>
            </a:r>
            <a:r>
              <a:rPr lang="en-GB" sz="4800" dirty="0" err="1"/>
              <a:t>神统治祂的教会</a:t>
            </a:r>
            <a:r>
              <a:rPr lang="en-US" altLang="zh-CN" sz="4800" dirty="0"/>
              <a:t>》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F09D6-EB6F-8043-BF07-B62880FD5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4000" dirty="0"/>
              <a:t>33 </a:t>
            </a:r>
            <a:r>
              <a:rPr lang="zh-CN" altLang="en-US" sz="4000" dirty="0"/>
              <a:t>使徒以大能</a:t>
            </a:r>
            <a:r>
              <a:rPr lang="zh-CN" altLang="en-US" sz="4000" dirty="0">
                <a:solidFill>
                  <a:srgbClr val="FF0000"/>
                </a:solidFill>
              </a:rPr>
              <a:t>见证主耶稣复活</a:t>
            </a:r>
            <a:r>
              <a:rPr lang="zh-CN" altLang="en-US" sz="4000" dirty="0"/>
              <a:t>；众人也都蒙了大恩。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4000" dirty="0" err="1"/>
              <a:t>感觉扎心</a:t>
            </a:r>
            <a:r>
              <a:rPr lang="zh-CN" altLang="en-US" sz="4000" dirty="0"/>
              <a:t>？记得恩典</a:t>
            </a:r>
            <a:endParaRPr lang="en-GB" sz="4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4000" dirty="0" err="1"/>
              <a:t>越重视教会轻视物质的东西因为</a:t>
            </a:r>
            <a:r>
              <a:rPr lang="en-US" altLang="zh-CN" sz="4000" dirty="0"/>
              <a:t>4:33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67516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Group of people with solid fill">
            <a:extLst>
              <a:ext uri="{FF2B5EF4-FFF2-40B4-BE49-F238E27FC236}">
                <a16:creationId xmlns:a16="http://schemas.microsoft.com/office/drawing/2014/main" id="{6283D2FA-B30E-DA4F-9A15-25D1371A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5551" y="774501"/>
            <a:ext cx="5308998" cy="5308998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A0EE97F6-882E-D744-92FE-46A29CFFE5EA}"/>
              </a:ext>
            </a:extLst>
          </p:cNvPr>
          <p:cNvSpPr/>
          <p:nvPr/>
        </p:nvSpPr>
        <p:spPr>
          <a:xfrm>
            <a:off x="7129462" y="1943100"/>
            <a:ext cx="4229100" cy="2971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Graphic 9" descr="Chat with solid fill">
            <a:extLst>
              <a:ext uri="{FF2B5EF4-FFF2-40B4-BE49-F238E27FC236}">
                <a16:creationId xmlns:a16="http://schemas.microsoft.com/office/drawing/2014/main" id="{4E06B498-9ADC-2E43-864F-6694AE40B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943100"/>
            <a:ext cx="2671763" cy="2671763"/>
          </a:xfrm>
          <a:prstGeom prst="rect">
            <a:avLst/>
          </a:prstGeom>
        </p:spPr>
      </p:pic>
      <p:pic>
        <p:nvPicPr>
          <p:cNvPr id="12" name="Graphic 11" descr="Heart with solid fill">
            <a:extLst>
              <a:ext uri="{FF2B5EF4-FFF2-40B4-BE49-F238E27FC236}">
                <a16:creationId xmlns:a16="http://schemas.microsoft.com/office/drawing/2014/main" id="{8A7AAD22-F124-154A-8344-4E6F37ACF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944" y="0"/>
            <a:ext cx="1957388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52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Group of people with solid fill">
            <a:extLst>
              <a:ext uri="{FF2B5EF4-FFF2-40B4-BE49-F238E27FC236}">
                <a16:creationId xmlns:a16="http://schemas.microsoft.com/office/drawing/2014/main" id="{6283D2FA-B30E-DA4F-9A15-25D1371A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5551" y="774501"/>
            <a:ext cx="5308998" cy="5308998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A0EE97F6-882E-D744-92FE-46A29CFFE5EA}"/>
              </a:ext>
            </a:extLst>
          </p:cNvPr>
          <p:cNvSpPr/>
          <p:nvPr/>
        </p:nvSpPr>
        <p:spPr>
          <a:xfrm>
            <a:off x="7129462" y="1943100"/>
            <a:ext cx="4229100" cy="2971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Graphic 2" descr="Boxing Glove with solid fill">
            <a:extLst>
              <a:ext uri="{FF2B5EF4-FFF2-40B4-BE49-F238E27FC236}">
                <a16:creationId xmlns:a16="http://schemas.microsoft.com/office/drawing/2014/main" id="{88ED0E1B-AD5A-5546-87A6-73E7C52DC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040011">
            <a:off x="5389662" y="-227177"/>
            <a:ext cx="3214688" cy="3214688"/>
          </a:xfrm>
          <a:prstGeom prst="rect">
            <a:avLst/>
          </a:prstGeom>
        </p:spPr>
      </p:pic>
      <p:pic>
        <p:nvPicPr>
          <p:cNvPr id="6" name="Graphic 5" descr="Boxing Glove with solid fill">
            <a:extLst>
              <a:ext uri="{FF2B5EF4-FFF2-40B4-BE49-F238E27FC236}">
                <a16:creationId xmlns:a16="http://schemas.microsoft.com/office/drawing/2014/main" id="{892D318A-19D2-784F-B0B9-C08BFDCA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947613">
            <a:off x="6219294" y="4008109"/>
            <a:ext cx="3214688" cy="3214688"/>
          </a:xfrm>
          <a:prstGeom prst="rect">
            <a:avLst/>
          </a:prstGeom>
        </p:spPr>
      </p:pic>
      <p:pic>
        <p:nvPicPr>
          <p:cNvPr id="7" name="Graphic 6" descr="User Crown Female with solid fill">
            <a:extLst>
              <a:ext uri="{FF2B5EF4-FFF2-40B4-BE49-F238E27FC236}">
                <a16:creationId xmlns:a16="http://schemas.microsoft.com/office/drawing/2014/main" id="{FE585304-0C5F-D044-B78C-F0C3491E9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21625" y="4930442"/>
            <a:ext cx="1927558" cy="1927558"/>
          </a:xfrm>
          <a:prstGeom prst="rect">
            <a:avLst/>
          </a:prstGeom>
        </p:spPr>
      </p:pic>
      <p:pic>
        <p:nvPicPr>
          <p:cNvPr id="10" name="Graphic 9" descr="User Crown Male with solid fill">
            <a:extLst>
              <a:ext uri="{FF2B5EF4-FFF2-40B4-BE49-F238E27FC236}">
                <a16:creationId xmlns:a16="http://schemas.microsoft.com/office/drawing/2014/main" id="{2751DE56-2B25-B14F-9E80-C0D34D7E97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64691" y="195559"/>
            <a:ext cx="1927558" cy="1927558"/>
          </a:xfrm>
          <a:prstGeom prst="rect">
            <a:avLst/>
          </a:prstGeom>
        </p:spPr>
      </p:pic>
      <p:pic>
        <p:nvPicPr>
          <p:cNvPr id="11" name="Graphic 10" descr="Chat with solid fill">
            <a:extLst>
              <a:ext uri="{FF2B5EF4-FFF2-40B4-BE49-F238E27FC236}">
                <a16:creationId xmlns:a16="http://schemas.microsoft.com/office/drawing/2014/main" id="{86A0F965-7EB8-3E43-95E4-FB7807677E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1943100"/>
            <a:ext cx="2671763" cy="2671763"/>
          </a:xfrm>
          <a:prstGeom prst="rect">
            <a:avLst/>
          </a:prstGeom>
        </p:spPr>
      </p:pic>
      <p:pic>
        <p:nvPicPr>
          <p:cNvPr id="12" name="Graphic 11" descr="Heart with solid fill">
            <a:extLst>
              <a:ext uri="{FF2B5EF4-FFF2-40B4-BE49-F238E27FC236}">
                <a16:creationId xmlns:a16="http://schemas.microsoft.com/office/drawing/2014/main" id="{DD958470-2AD1-9E48-B821-1D4857DBFB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1944" y="0"/>
            <a:ext cx="1957388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7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Group of people with solid fill">
            <a:extLst>
              <a:ext uri="{FF2B5EF4-FFF2-40B4-BE49-F238E27FC236}">
                <a16:creationId xmlns:a16="http://schemas.microsoft.com/office/drawing/2014/main" id="{6283D2FA-B30E-DA4F-9A15-25D1371A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5551" y="774501"/>
            <a:ext cx="5308998" cy="5308998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A0EE97F6-882E-D744-92FE-46A29CFFE5EA}"/>
              </a:ext>
            </a:extLst>
          </p:cNvPr>
          <p:cNvSpPr/>
          <p:nvPr/>
        </p:nvSpPr>
        <p:spPr>
          <a:xfrm>
            <a:off x="7129462" y="1943100"/>
            <a:ext cx="4229100" cy="2971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Graphic 10" descr="Boxing Glove with solid fill">
            <a:extLst>
              <a:ext uri="{FF2B5EF4-FFF2-40B4-BE49-F238E27FC236}">
                <a16:creationId xmlns:a16="http://schemas.microsoft.com/office/drawing/2014/main" id="{69D76F85-B5C8-1E45-AF94-B2B868065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608983">
            <a:off x="5206193" y="1852988"/>
            <a:ext cx="702208" cy="702208"/>
          </a:xfrm>
          <a:prstGeom prst="rect">
            <a:avLst/>
          </a:prstGeom>
        </p:spPr>
      </p:pic>
      <p:pic>
        <p:nvPicPr>
          <p:cNvPr id="13" name="Graphic 12" descr="Man and woman with solid fill">
            <a:extLst>
              <a:ext uri="{FF2B5EF4-FFF2-40B4-BE49-F238E27FC236}">
                <a16:creationId xmlns:a16="http://schemas.microsoft.com/office/drawing/2014/main" id="{0F100429-5A83-ED4C-9E3E-2097FEB40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6446" y="1649276"/>
            <a:ext cx="1597224" cy="1597224"/>
          </a:xfrm>
          <a:prstGeom prst="rect">
            <a:avLst/>
          </a:prstGeom>
        </p:spPr>
      </p:pic>
      <p:pic>
        <p:nvPicPr>
          <p:cNvPr id="14" name="Graphic 13" descr="Chat with solid fill">
            <a:extLst>
              <a:ext uri="{FF2B5EF4-FFF2-40B4-BE49-F238E27FC236}">
                <a16:creationId xmlns:a16="http://schemas.microsoft.com/office/drawing/2014/main" id="{96502B9A-02C1-6545-A35E-BFBBFD9713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943100"/>
            <a:ext cx="2671763" cy="2671763"/>
          </a:xfrm>
          <a:prstGeom prst="rect">
            <a:avLst/>
          </a:prstGeom>
        </p:spPr>
      </p:pic>
      <p:pic>
        <p:nvPicPr>
          <p:cNvPr id="15" name="Graphic 14" descr="Heart with solid fill">
            <a:extLst>
              <a:ext uri="{FF2B5EF4-FFF2-40B4-BE49-F238E27FC236}">
                <a16:creationId xmlns:a16="http://schemas.microsoft.com/office/drawing/2014/main" id="{B6DF678C-FE0A-A240-97D3-670588BF69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1944" y="0"/>
            <a:ext cx="1957388" cy="1957388"/>
          </a:xfrm>
          <a:prstGeom prst="rect">
            <a:avLst/>
          </a:prstGeom>
        </p:spPr>
      </p:pic>
      <p:pic>
        <p:nvPicPr>
          <p:cNvPr id="9" name="Graphic 8" descr="Boxing Glove with solid fill">
            <a:extLst>
              <a:ext uri="{FF2B5EF4-FFF2-40B4-BE49-F238E27FC236}">
                <a16:creationId xmlns:a16="http://schemas.microsoft.com/office/drawing/2014/main" id="{D89F6129-DC72-844B-866E-3244285CC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562293">
            <a:off x="5942966" y="3121501"/>
            <a:ext cx="702208" cy="7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3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>
            <a:extLst>
              <a:ext uri="{FF2B5EF4-FFF2-40B4-BE49-F238E27FC236}">
                <a16:creationId xmlns:a16="http://schemas.microsoft.com/office/drawing/2014/main" id="{A0EE97F6-882E-D744-92FE-46A29CFFE5EA}"/>
              </a:ext>
            </a:extLst>
          </p:cNvPr>
          <p:cNvSpPr/>
          <p:nvPr/>
        </p:nvSpPr>
        <p:spPr>
          <a:xfrm>
            <a:off x="7129462" y="1943100"/>
            <a:ext cx="4229100" cy="2971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Graphic 5" descr="Group of people with solid fill">
            <a:extLst>
              <a:ext uri="{FF2B5EF4-FFF2-40B4-BE49-F238E27FC236}">
                <a16:creationId xmlns:a16="http://schemas.microsoft.com/office/drawing/2014/main" id="{433EA142-C614-CF4A-B714-1E14D2A29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6540" y="3429000"/>
            <a:ext cx="2480073" cy="2480073"/>
          </a:xfrm>
          <a:prstGeom prst="rect">
            <a:avLst/>
          </a:prstGeom>
        </p:spPr>
      </p:pic>
      <p:pic>
        <p:nvPicPr>
          <p:cNvPr id="7" name="Graphic 6" descr="Group of people with solid fill">
            <a:extLst>
              <a:ext uri="{FF2B5EF4-FFF2-40B4-BE49-F238E27FC236}">
                <a16:creationId xmlns:a16="http://schemas.microsoft.com/office/drawing/2014/main" id="{8970C773-CFFA-314C-86AF-E398A7BD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3016" y="3429000"/>
            <a:ext cx="2480073" cy="2480073"/>
          </a:xfrm>
          <a:prstGeom prst="rect">
            <a:avLst/>
          </a:prstGeom>
        </p:spPr>
      </p:pic>
      <p:pic>
        <p:nvPicPr>
          <p:cNvPr id="9" name="Graphic 8" descr="Group of people with solid fill">
            <a:extLst>
              <a:ext uri="{FF2B5EF4-FFF2-40B4-BE49-F238E27FC236}">
                <a16:creationId xmlns:a16="http://schemas.microsoft.com/office/drawing/2014/main" id="{D834516E-E266-F242-A773-C8F1FCC76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4778" y="1163838"/>
            <a:ext cx="2480073" cy="2480073"/>
          </a:xfrm>
          <a:prstGeom prst="rect">
            <a:avLst/>
          </a:prstGeom>
        </p:spPr>
      </p:pic>
      <p:pic>
        <p:nvPicPr>
          <p:cNvPr id="10" name="Graphic 9" descr="Group of people with solid fill">
            <a:extLst>
              <a:ext uri="{FF2B5EF4-FFF2-40B4-BE49-F238E27FC236}">
                <a16:creationId xmlns:a16="http://schemas.microsoft.com/office/drawing/2014/main" id="{B9501A6B-952A-5446-ACA3-56BC3DB12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646" r="29908" b="35190"/>
          <a:stretch/>
        </p:blipFill>
        <p:spPr>
          <a:xfrm>
            <a:off x="4054375" y="3429000"/>
            <a:ext cx="928688" cy="1607347"/>
          </a:xfrm>
          <a:prstGeom prst="rect">
            <a:avLst/>
          </a:prstGeom>
        </p:spPr>
      </p:pic>
      <p:pic>
        <p:nvPicPr>
          <p:cNvPr id="11" name="Graphic 10" descr="Chat with solid fill">
            <a:extLst>
              <a:ext uri="{FF2B5EF4-FFF2-40B4-BE49-F238E27FC236}">
                <a16:creationId xmlns:a16="http://schemas.microsoft.com/office/drawing/2014/main" id="{6D3131CE-795C-0C40-8593-5852E9343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943100"/>
            <a:ext cx="2671763" cy="2671763"/>
          </a:xfrm>
          <a:prstGeom prst="rect">
            <a:avLst/>
          </a:prstGeom>
        </p:spPr>
      </p:pic>
      <p:pic>
        <p:nvPicPr>
          <p:cNvPr id="12" name="Graphic 11" descr="Heart with solid fill">
            <a:extLst>
              <a:ext uri="{FF2B5EF4-FFF2-40B4-BE49-F238E27FC236}">
                <a16:creationId xmlns:a16="http://schemas.microsoft.com/office/drawing/2014/main" id="{4BD3AC10-C091-7443-BE2F-C761E790F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944" y="0"/>
            <a:ext cx="1957388" cy="1957388"/>
          </a:xfrm>
          <a:prstGeom prst="rect">
            <a:avLst/>
          </a:prstGeom>
        </p:spPr>
      </p:pic>
      <p:pic>
        <p:nvPicPr>
          <p:cNvPr id="3" name="Graphic 2" descr="Question mark with solid fill">
            <a:extLst>
              <a:ext uri="{FF2B5EF4-FFF2-40B4-BE49-F238E27FC236}">
                <a16:creationId xmlns:a16="http://schemas.microsoft.com/office/drawing/2014/main" id="{A1E1EDF2-EA09-5547-B937-19CE5279D6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7150" y="349449"/>
            <a:ext cx="2079425" cy="20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66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8268-38E7-AF4A-9E57-BC4A50AE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2018</a:t>
            </a:r>
            <a:r>
              <a:rPr lang="zh-CN" altLang="en-US"/>
              <a:t>年的例子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06788-D3FE-414A-8BAB-1E04BE5AC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4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C5ED-1C57-9B44-AC73-59188F73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4916"/>
            <a:ext cx="9144000" cy="1508168"/>
          </a:xfrm>
        </p:spPr>
        <p:txBody>
          <a:bodyPr>
            <a:normAutofit/>
          </a:bodyPr>
          <a:lstStyle/>
          <a:p>
            <a:r>
              <a:rPr lang="en-GB" sz="9600" dirty="0" err="1"/>
              <a:t>幸苦了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106697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C5ED-1C57-9B44-AC73-59188F73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4916"/>
            <a:ext cx="9144000" cy="1508168"/>
          </a:xfrm>
        </p:spPr>
        <p:txBody>
          <a:bodyPr>
            <a:normAutofit/>
          </a:bodyPr>
          <a:lstStyle/>
          <a:p>
            <a:r>
              <a:rPr lang="en-GB" sz="9600" dirty="0" err="1"/>
              <a:t>问答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50209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C5ED-1C57-9B44-AC73-59188F7399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9600" dirty="0" err="1"/>
              <a:t>使徒行传</a:t>
            </a:r>
            <a:r>
              <a:rPr lang="en-US" altLang="zh-CN" sz="9600" dirty="0"/>
              <a:t>4:32-5:16</a:t>
            </a:r>
            <a:endParaRPr lang="en-GB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DDD1F-FA69-2C43-93BA-ADB6EEFB1F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6600" dirty="0"/>
              <a:t>《</a:t>
            </a:r>
            <a:r>
              <a:rPr lang="en-GB" sz="6600" dirty="0" err="1"/>
              <a:t>神统治祂的教会</a:t>
            </a:r>
            <a:r>
              <a:rPr lang="en-US" altLang="zh-CN" sz="6600" dirty="0"/>
              <a:t>》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1572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1A5E-7745-3547-ABB7-1FC4BAC1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err="1"/>
              <a:t>表里如一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58504-77A4-024A-B78C-272691091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u="sng" dirty="0"/>
              <a:t>亚拿尼亚</a:t>
            </a:r>
            <a:r>
              <a:rPr lang="zh-CN" altLang="en-US" sz="4000" dirty="0"/>
              <a:t>和同他的妻子</a:t>
            </a:r>
            <a:r>
              <a:rPr lang="zh-CN" altLang="en-US" sz="4000" u="sng" dirty="0"/>
              <a:t>撒非喇</a:t>
            </a:r>
            <a:r>
              <a:rPr lang="zh-CN" altLang="en-US" sz="4000" dirty="0">
                <a:solidFill>
                  <a:srgbClr val="FF0000"/>
                </a:solidFill>
              </a:rPr>
              <a:t>表里不如一</a:t>
            </a:r>
            <a:endParaRPr lang="en-HK" altLang="zh-CN" sz="4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HK" sz="4000" dirty="0"/>
              <a:t>他们</a:t>
            </a:r>
            <a:r>
              <a:rPr lang="zh-CN" altLang="en-US" sz="4000" dirty="0"/>
              <a:t>希望得到别人的赞同，所以要装</a:t>
            </a:r>
            <a:r>
              <a:rPr lang="zh-CN" altLang="en-US" sz="4000" dirty="0">
                <a:solidFill>
                  <a:srgbClr val="FF0000"/>
                </a:solidFill>
              </a:rPr>
              <a:t>（表面）</a:t>
            </a:r>
            <a:endParaRPr lang="en-HK" altLang="zh-CN" sz="4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4000" dirty="0" err="1"/>
              <a:t>看到他们挣扎我们也会扎心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6912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7B79-026F-AA42-9C17-DCA6C44D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53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5400" dirty="0"/>
              <a:t>1-4</a:t>
            </a:r>
            <a:r>
              <a:rPr lang="zh-CN" altLang="en-US" sz="5400" dirty="0"/>
              <a:t>章的</a:t>
            </a:r>
            <a:r>
              <a:rPr lang="en-GB" sz="5400" dirty="0" err="1"/>
              <a:t>背景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366C1-A332-644C-A5E1-1241BB163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097"/>
            <a:ext cx="10515600" cy="4718866"/>
          </a:xfrm>
        </p:spPr>
        <p:txBody>
          <a:bodyPr>
            <a:normAutofit/>
          </a:bodyPr>
          <a:lstStyle/>
          <a:p>
            <a:r>
              <a:rPr lang="en-GB" sz="3200" dirty="0" err="1"/>
              <a:t>路加福音</a:t>
            </a:r>
            <a:r>
              <a:rPr lang="en-US" altLang="zh-CN" sz="3200" dirty="0"/>
              <a:t>1:4</a:t>
            </a:r>
            <a:r>
              <a:rPr lang="zh-CN" altLang="en-US" sz="3200" dirty="0"/>
              <a:t> </a:t>
            </a:r>
            <a:r>
              <a:rPr lang="en-US" altLang="zh-CN" sz="3200" dirty="0"/>
              <a:t>–</a:t>
            </a:r>
            <a:r>
              <a:rPr lang="zh-CN" altLang="en-US" sz="3200" dirty="0"/>
              <a:t> 确定</a:t>
            </a:r>
            <a:endParaRPr lang="en-HK" altLang="zh-CN" sz="3200" dirty="0"/>
          </a:p>
          <a:p>
            <a:r>
              <a:rPr lang="en-GB" sz="3200" dirty="0" err="1"/>
              <a:t>耶稣使徒行传</a:t>
            </a:r>
            <a:r>
              <a:rPr lang="en-US" altLang="zh-CN" sz="3200" dirty="0"/>
              <a:t>1:8</a:t>
            </a:r>
            <a:r>
              <a:rPr lang="zh-CN" altLang="en-US" sz="3200" dirty="0"/>
              <a:t> </a:t>
            </a:r>
            <a:r>
              <a:rPr lang="en-US" altLang="zh-CN" sz="3200" dirty="0"/>
              <a:t>–</a:t>
            </a:r>
            <a:r>
              <a:rPr lang="zh-CN" altLang="en-US" sz="3200" dirty="0"/>
              <a:t> 作见证</a:t>
            </a:r>
            <a:endParaRPr lang="en-US" altLang="zh-CN" sz="3200" dirty="0"/>
          </a:p>
          <a:p>
            <a:r>
              <a:rPr lang="zh-CN" altLang="en-US" sz="3200" dirty="0"/>
              <a:t>作见证是什么？</a:t>
            </a:r>
            <a:endParaRPr lang="en-HK" altLang="zh-CN" sz="3200" dirty="0"/>
          </a:p>
          <a:p>
            <a:pPr lvl="2"/>
            <a:r>
              <a:rPr lang="zh-CN" altLang="en-US" sz="2400" dirty="0"/>
              <a:t>讲论“</a:t>
            </a:r>
            <a:r>
              <a:rPr lang="en-US" sz="2400" dirty="0" err="1"/>
              <a:t>神的大作为</a:t>
            </a:r>
            <a:r>
              <a:rPr lang="zh-CN" altLang="en-US" sz="2400" dirty="0"/>
              <a:t>”</a:t>
            </a:r>
            <a:endParaRPr lang="en-HK" altLang="zh-CN" sz="2400" dirty="0"/>
          </a:p>
          <a:p>
            <a:pPr lvl="2"/>
            <a:r>
              <a:rPr lang="en-GB" sz="2400" dirty="0" err="1"/>
              <a:t>跟非信徒对话</a:t>
            </a:r>
            <a:endParaRPr lang="en-GB" sz="2400" dirty="0"/>
          </a:p>
          <a:p>
            <a:r>
              <a:rPr lang="en-US" altLang="zh-CN" sz="3200" dirty="0"/>
              <a:t>4</a:t>
            </a:r>
            <a:r>
              <a:rPr lang="zh-CN" altLang="en-US" sz="3200" dirty="0"/>
              <a:t>章：</a:t>
            </a:r>
            <a:r>
              <a:rPr lang="en-GB" sz="3200" dirty="0" err="1"/>
              <a:t>被逼迫</a:t>
            </a:r>
            <a:r>
              <a:rPr lang="zh-CN" altLang="en-US" sz="3200" dirty="0"/>
              <a:t>（从教会外面）</a:t>
            </a:r>
            <a:endParaRPr lang="en-HK" altLang="zh-CN" sz="3200" dirty="0"/>
          </a:p>
          <a:p>
            <a:r>
              <a:rPr lang="zh-CN" altLang="en-US" sz="3200" dirty="0"/>
              <a:t>被圣灵充满 </a:t>
            </a:r>
            <a:r>
              <a:rPr lang="en-US" altLang="zh-CN" sz="3200" dirty="0"/>
              <a:t>=</a:t>
            </a:r>
            <a:r>
              <a:rPr lang="zh-CN" altLang="en-US" sz="3200" dirty="0"/>
              <a:t> 胆量说话</a:t>
            </a:r>
            <a:endParaRPr lang="en-HK" altLang="zh-CN" sz="3200" dirty="0"/>
          </a:p>
          <a:p>
            <a:r>
              <a:rPr lang="en-US" altLang="zh-CN" sz="3200" dirty="0"/>
              <a:t>5</a:t>
            </a:r>
            <a:r>
              <a:rPr lang="zh-CN" altLang="en-US" sz="3200" dirty="0"/>
              <a:t>章：腐败（从教会里面）</a:t>
            </a:r>
            <a:endParaRPr lang="en-HK" altLang="zh-CN" sz="3200" dirty="0"/>
          </a:p>
          <a:p>
            <a:r>
              <a:rPr lang="zh-CN" altLang="en-US" sz="3200" dirty="0"/>
              <a:t>神的国是挡不住的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1555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4F348-29C9-AD47-B547-3AADECD9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《</a:t>
            </a:r>
            <a:r>
              <a:rPr lang="en-GB" sz="5400" dirty="0" err="1"/>
              <a:t>神统治祂的教会</a:t>
            </a:r>
            <a:r>
              <a:rPr lang="en-US" altLang="zh-CN" sz="5400" dirty="0"/>
              <a:t>》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B8C2D-D87B-2241-A53E-8984CBD98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 err="1"/>
              <a:t>一心一意的教会爱使徒见证</a:t>
            </a:r>
            <a:r>
              <a:rPr lang="zh-CN" altLang="en-US" sz="3600" dirty="0"/>
              <a:t>（</a:t>
            </a:r>
            <a:r>
              <a:rPr lang="en-US" altLang="zh-CN" sz="3600" dirty="0"/>
              <a:t>4:32-35</a:t>
            </a:r>
            <a:r>
              <a:rPr lang="zh-CN" altLang="en-US" sz="3600" dirty="0"/>
              <a:t>）</a:t>
            </a:r>
            <a:endParaRPr lang="en-HK" altLang="zh-CN" sz="3600" dirty="0"/>
          </a:p>
          <a:p>
            <a:pPr marL="514350" indent="-514350">
              <a:buFont typeface="+mj-lt"/>
              <a:buAutoNum type="arabicPeriod"/>
            </a:pPr>
            <a:endParaRPr lang="en-HK" altLang="zh-CN" sz="36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3600" dirty="0"/>
              <a:t>巴拿巴爱使徒的见证和牺牲钱财（</a:t>
            </a:r>
            <a:r>
              <a:rPr lang="en-US" altLang="zh-CN" sz="3600" dirty="0"/>
              <a:t>4:36-37</a:t>
            </a:r>
            <a:r>
              <a:rPr lang="zh-CN" altLang="en-US" sz="3600" dirty="0"/>
              <a:t>）</a:t>
            </a:r>
            <a:endParaRPr lang="en-HK" altLang="zh-CN" sz="3600" dirty="0"/>
          </a:p>
          <a:p>
            <a:pPr marL="514350" indent="-514350">
              <a:buFont typeface="+mj-lt"/>
              <a:buAutoNum type="arabicPeriod"/>
            </a:pPr>
            <a:endParaRPr lang="en-US" altLang="zh-CN" sz="36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sz="3600" dirty="0"/>
              <a:t>亚拿尼亚和</a:t>
            </a:r>
            <a:r>
              <a:rPr lang="zh-CN" altLang="en-HK" sz="3600" dirty="0"/>
              <a:t>撒非喇</a:t>
            </a:r>
            <a:r>
              <a:rPr lang="zh-CN" altLang="en-US" sz="3600" dirty="0"/>
              <a:t>爱钱财和牺牲使徒的见证（</a:t>
            </a:r>
            <a:r>
              <a:rPr lang="en-US" altLang="zh-CN" sz="3600" dirty="0"/>
              <a:t>5:1-16</a:t>
            </a:r>
            <a:r>
              <a:rPr lang="zh-CN" altLang="en-US" sz="3600" dirty="0"/>
              <a:t>）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1782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1887-BE41-434F-93E5-B401F830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5941" cy="1325563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1.</a:t>
            </a:r>
            <a:r>
              <a:rPr lang="zh-CN" altLang="en-US" sz="4800" dirty="0"/>
              <a:t> </a:t>
            </a:r>
            <a:r>
              <a:rPr lang="en-GB" sz="4800" dirty="0" err="1"/>
              <a:t>一心一意的教会爱使徒见证</a:t>
            </a:r>
            <a:r>
              <a:rPr lang="zh-CN" altLang="en-US" sz="4800" dirty="0"/>
              <a:t>（</a:t>
            </a:r>
            <a:r>
              <a:rPr lang="en-US" altLang="zh-CN" sz="4800" dirty="0"/>
              <a:t>4:32-35</a:t>
            </a:r>
            <a:r>
              <a:rPr lang="zh-CN" altLang="en-US" sz="4800" dirty="0"/>
              <a:t>）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ECEF-28FE-EA42-9206-5B324E321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1" dirty="0"/>
              <a:t>32 </a:t>
            </a:r>
            <a:r>
              <a:rPr lang="zh-CN" altLang="en-US" sz="4000" dirty="0"/>
              <a:t>许多信徒都</a:t>
            </a:r>
            <a:r>
              <a:rPr lang="zh-CN" altLang="en-US" sz="4000" dirty="0">
                <a:solidFill>
                  <a:srgbClr val="FF0000"/>
                </a:solidFill>
              </a:rPr>
              <a:t>一心一意</a:t>
            </a:r>
            <a:r>
              <a:rPr lang="zh-CN" altLang="en-US" sz="4000" dirty="0"/>
              <a:t>，没有一人说他的任何东西是自己的，都是大家公用。 </a:t>
            </a:r>
            <a:r>
              <a:rPr lang="en-US" altLang="zh-CN" sz="4000" b="1" dirty="0"/>
              <a:t>33 </a:t>
            </a:r>
            <a:r>
              <a:rPr lang="zh-CN" altLang="en-US" sz="4000" dirty="0">
                <a:solidFill>
                  <a:srgbClr val="FF0000"/>
                </a:solidFill>
              </a:rPr>
              <a:t>使徒以大能见证主耶稣复活</a:t>
            </a:r>
            <a:r>
              <a:rPr lang="zh-CN" altLang="en-US" sz="4000" dirty="0"/>
              <a:t>；众人也都蒙了大恩。 </a:t>
            </a:r>
            <a:r>
              <a:rPr lang="en-US" altLang="zh-CN" sz="4000" b="1" dirty="0"/>
              <a:t>34 </a:t>
            </a:r>
            <a:r>
              <a:rPr lang="zh-CN" altLang="en-US" sz="4000" dirty="0"/>
              <a:t>他们当中没有一个缺乏的，因为凡有田产房屋的都卖了，把所卖的钱拿来， </a:t>
            </a:r>
            <a:r>
              <a:rPr lang="en-US" altLang="zh-CN" sz="4000" b="1" dirty="0"/>
              <a:t>35 </a:t>
            </a:r>
            <a:r>
              <a:rPr lang="zh-CN" altLang="en-US" sz="4000" dirty="0"/>
              <a:t>放在使徒脚前，照每人所需要的，分给每人。</a:t>
            </a:r>
          </a:p>
        </p:txBody>
      </p:sp>
    </p:spTree>
    <p:extLst>
      <p:ext uri="{BB962C8B-B14F-4D97-AF65-F5344CB8AC3E}">
        <p14:creationId xmlns:p14="http://schemas.microsoft.com/office/powerpoint/2010/main" val="2274025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818</Words>
  <Application>Microsoft Macintosh PowerPoint</Application>
  <PresentationFormat>Widescreen</PresentationFormat>
  <Paragraphs>75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为你们感谢神</vt:lpstr>
      <vt:lpstr>PowerPoint Presentation</vt:lpstr>
      <vt:lpstr>幸苦了</vt:lpstr>
      <vt:lpstr>问答</vt:lpstr>
      <vt:lpstr>使徒行传4:32-5:16</vt:lpstr>
      <vt:lpstr>表里如一</vt:lpstr>
      <vt:lpstr>1-4章的背景</vt:lpstr>
      <vt:lpstr>《神统治祂的教会》</vt:lpstr>
      <vt:lpstr>1. 一心一意的教会爱使徒见证（4:32-35）</vt:lpstr>
      <vt:lpstr>1. 一心一意的教会爱使徒见证（4:32-35）</vt:lpstr>
      <vt:lpstr>2. 巴拿巴爱使徒的见证和牺牲钱财（4:36-37）</vt:lpstr>
      <vt:lpstr>2. 巴拿巴爱使徒的见证和牺牲钱财（4:36-37）</vt:lpstr>
      <vt:lpstr>2. 巴拿巴爱使徒的见证和牺牲钱财（4:36-37）</vt:lpstr>
      <vt:lpstr>2. 巴拿巴爱使徒的见证和牺牲钱财（4:36-37）</vt:lpstr>
      <vt:lpstr>3.亚拿尼亚和撒非喇爱钱财和牺牲使徒的见证（5:1-16）</vt:lpstr>
      <vt:lpstr>3.亚拿尼亚和撒非喇爱钱财和牺牲使徒的见证（5:1-16）</vt:lpstr>
      <vt:lpstr>3.亚拿尼亚和撒非喇爱钱财和牺牲使徒的见证（5:1-16）</vt:lpstr>
      <vt:lpstr>PowerPoint Presentation</vt:lpstr>
      <vt:lpstr>3.亚拿尼亚和撒非喇爱钱财和牺牲使徒的见证（5:1-16）</vt:lpstr>
      <vt:lpstr>《神统治祂的教会》</vt:lpstr>
      <vt:lpstr>PowerPoint Presentation</vt:lpstr>
      <vt:lpstr>PowerPoint Presentation</vt:lpstr>
      <vt:lpstr>PowerPoint Presentation</vt:lpstr>
      <vt:lpstr>PowerPoint Presentation</vt:lpstr>
      <vt:lpstr>2018年的例子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Muir</dc:creator>
  <cp:lastModifiedBy>Ryan Muir</cp:lastModifiedBy>
  <cp:revision>46</cp:revision>
  <dcterms:created xsi:type="dcterms:W3CDTF">2021-10-20T06:03:30Z</dcterms:created>
  <dcterms:modified xsi:type="dcterms:W3CDTF">2021-10-22T06:29:53Z</dcterms:modified>
</cp:coreProperties>
</file>